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62" r:id="rId11"/>
    <p:sldId id="265" r:id="rId12"/>
    <p:sldId id="266" r:id="rId13"/>
    <p:sldId id="263" r:id="rId14"/>
    <p:sldId id="264" r:id="rId15"/>
    <p:sldId id="274" r:id="rId1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>
        <p:scale>
          <a:sx n="59" d="100"/>
          <a:sy n="59" d="100"/>
        </p:scale>
        <p:origin x="-1086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3183-17AA-4B09-A3AF-7BA517C4C39E}" type="datetimeFigureOut">
              <a:rPr lang="th-TH" smtClean="0"/>
              <a:t>14/08/61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9C66-A260-4034-9F19-87E3C0B2777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953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3183-17AA-4B09-A3AF-7BA517C4C39E}" type="datetimeFigureOut">
              <a:rPr lang="th-TH" smtClean="0"/>
              <a:t>14/08/61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9C66-A260-4034-9F19-87E3C0B2777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441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3183-17AA-4B09-A3AF-7BA517C4C39E}" type="datetimeFigureOut">
              <a:rPr lang="th-TH" smtClean="0"/>
              <a:t>14/08/61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9C66-A260-4034-9F19-87E3C0B2777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007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3183-17AA-4B09-A3AF-7BA517C4C39E}" type="datetimeFigureOut">
              <a:rPr lang="th-TH" smtClean="0"/>
              <a:t>14/08/61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9C66-A260-4034-9F19-87E3C0B2777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394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3183-17AA-4B09-A3AF-7BA517C4C39E}" type="datetimeFigureOut">
              <a:rPr lang="th-TH" smtClean="0"/>
              <a:t>14/08/61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9C66-A260-4034-9F19-87E3C0B2777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843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3183-17AA-4B09-A3AF-7BA517C4C39E}" type="datetimeFigureOut">
              <a:rPr lang="th-TH" smtClean="0"/>
              <a:t>14/08/61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9C66-A260-4034-9F19-87E3C0B2777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662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3183-17AA-4B09-A3AF-7BA517C4C39E}" type="datetimeFigureOut">
              <a:rPr lang="th-TH" smtClean="0"/>
              <a:t>14/08/61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9C66-A260-4034-9F19-87E3C0B2777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228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3183-17AA-4B09-A3AF-7BA517C4C39E}" type="datetimeFigureOut">
              <a:rPr lang="th-TH" smtClean="0"/>
              <a:t>14/08/61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9C66-A260-4034-9F19-87E3C0B2777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55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3183-17AA-4B09-A3AF-7BA517C4C39E}" type="datetimeFigureOut">
              <a:rPr lang="th-TH" smtClean="0"/>
              <a:t>14/08/61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9C66-A260-4034-9F19-87E3C0B2777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224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3183-17AA-4B09-A3AF-7BA517C4C39E}" type="datetimeFigureOut">
              <a:rPr lang="th-TH" smtClean="0"/>
              <a:t>14/08/61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9C66-A260-4034-9F19-87E3C0B2777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385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3183-17AA-4B09-A3AF-7BA517C4C39E}" type="datetimeFigureOut">
              <a:rPr lang="th-TH" smtClean="0"/>
              <a:t>14/08/61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9C66-A260-4034-9F19-87E3C0B2777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576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3183-17AA-4B09-A3AF-7BA517C4C39E}" type="datetimeFigureOut">
              <a:rPr lang="th-TH" smtClean="0"/>
              <a:t>14/08/61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99C66-A260-4034-9F19-87E3C0B2777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170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nos.nl/uitzending/nos-journaal%20%20%20%20&#3651;&#3609;&#3623;&#3633;&#3609;&#3605;&#3656;&#3629;&#3617;&#3634;&#3648;&#3619;&#3634;&#3592;&#3633;&#3610;&#3588;&#3609;&#3607;&#3635;&#3591;&#3634;&#3609;WHO%20&#3649;&#3621;&#3632;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สรุปงานเอดส์นานาชาติ 2018</a:t>
            </a:r>
            <a:endPara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72" y="922724"/>
            <a:ext cx="5068455" cy="293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4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96437" y="5532437"/>
            <a:ext cx="10515600" cy="1325563"/>
          </a:xfrm>
        </p:spPr>
        <p:txBody>
          <a:bodyPr/>
          <a:lstStyle/>
          <a:p>
            <a:r>
              <a:rPr lang="th-TH" dirty="0" smtClean="0"/>
              <a:t>สื่อต่างๆ</a:t>
            </a:r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169" y="3626395"/>
            <a:ext cx="4611901" cy="3081887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472" y="316166"/>
            <a:ext cx="4614697" cy="3079093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44" y="3544241"/>
            <a:ext cx="4513154" cy="3011446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808" y="310162"/>
            <a:ext cx="4616706" cy="30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22" y="337938"/>
            <a:ext cx="8944708" cy="596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1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6548248" y="502023"/>
            <a:ext cx="5338952" cy="57015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จากกิจกรรมของเราที่ทำตั้งแต่วันแรก สร้างชื่อเสียงและความโด่งดังอย่างมากเพราะคนที่เราไปจับตั้งแต่วันแรกคือหัวหน้าคนใหม่ของโกเบอร์ฟันท์ มีนักข่าวหลายสำนักที่แพร่ภาพข่าวในวันนั้น </a:t>
            </a:r>
            <a:r>
              <a:rPr lang="en-US" sz="12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https://nos.nl/uitzending/nos-journaal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    ในวันต่อมาเราจับคนทำงาน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WHO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และ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เราก็ยังคงเดินหน้าทำกิจกรรมต่อไป หลายคนชอบถึงขั้นมาขอให้จับก็มี </a:t>
            </a: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Aids2018 Highlights June 23rd (appears at 1:28 minute)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https://www.youtube.com/watch?v=834qaLwajLU  </a:t>
            </a:r>
          </a:p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Dutch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https://nos.nl/uitzending/nos-journaal</a:t>
            </a:r>
          </a:p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BBC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London UK (Thai) 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https://www.bbc.com/thai/thailand-45008968</a:t>
            </a:r>
          </a:p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Mega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Magazine New Zealand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https://mega.nz/#F!zno30AoC!Ewy5pEKNvPw_he4NMS-Xwg</a:t>
            </a:r>
          </a:p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English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Collective of Prostitutes Twitter and facebook 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https://twitter.com/ProstitutesColl/status/1022384645697150976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https://twitter.com/ProstitutesColl/status/1022384642979254272</a:t>
            </a:r>
          </a:p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SWARM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Instagram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https://www.instagram.com/p/BlnDSBxHy7d/</a:t>
            </a:r>
          </a:p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COYOTE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</a:t>
            </a: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http://coyoteri.org/wp/sesta-fosta-death-aids2018/</a:t>
            </a:r>
          </a:p>
          <a:p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92"/>
          <a:stretch/>
        </p:blipFill>
        <p:spPr bwMode="auto">
          <a:xfrm>
            <a:off x="141662" y="125507"/>
            <a:ext cx="6173504" cy="419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4008"/>
          </a:xfrm>
        </p:spPr>
        <p:txBody>
          <a:bodyPr/>
          <a:lstStyle/>
          <a:p>
            <a:r>
              <a:rPr lang="th-TH" dirty="0" smtClean="0"/>
              <a:t>สรุปงานประชุมเอดส์</a:t>
            </a:r>
            <a:r>
              <a:rPr lang="th-TH" dirty="0" smtClean="0"/>
              <a:t>นานาชาติ</a:t>
            </a:r>
            <a:r>
              <a:rPr lang="en-US" dirty="0" smtClean="0"/>
              <a:t> </a:t>
            </a:r>
            <a:r>
              <a:rPr lang="th-TH" dirty="0" smtClean="0"/>
              <a:t>2018  </a:t>
            </a:r>
            <a:r>
              <a:rPr lang="th-TH" dirty="0" smtClean="0"/>
              <a:t>กับสิ่งที่จำไม่ลืม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810490"/>
            <a:ext cx="10515600" cy="56110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เรื่องแรกคือการทำกิจกรรมตำรวจกับถุงยางที่ทุกคนไม่ลืม</a:t>
            </a:r>
          </a:p>
          <a:p>
            <a:pPr marL="0" indent="0">
              <a:buNone/>
            </a:pPr>
            <a:r>
              <a:rPr lang="th-TH" sz="16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ผึ้ง </a:t>
            </a:r>
            <a:r>
              <a:rPr lang="en-US" sz="16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sz="16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</a:t>
            </a:r>
            <a:r>
              <a:rPr lang="th-TH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เห็นความเป็นน้ำหนึ่งใจเดียวกันของเพื่อนเซ็ก</a:t>
            </a:r>
            <a:r>
              <a:rPr lang="th-TH" sz="16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เวอร์เกอร์</a:t>
            </a:r>
            <a:r>
              <a:rPr lang="th-TH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ความ</a:t>
            </a:r>
            <a:r>
              <a:rPr lang="th-TH" sz="16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สามัคคีได้</a:t>
            </a:r>
            <a:r>
              <a:rPr lang="th-TH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เห็นการบริการของพนักงานเซ็ก</a:t>
            </a:r>
            <a:r>
              <a:rPr lang="th-TH" sz="1600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เวอร์</a:t>
            </a:r>
            <a:r>
              <a:rPr lang="th-TH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ในต่าง</a:t>
            </a:r>
            <a:r>
              <a:rPr lang="th-TH" sz="16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แดน</a:t>
            </a:r>
          </a:p>
          <a:p>
            <a:pPr marL="0" indent="0">
              <a:buNone/>
            </a:pPr>
            <a:r>
              <a:rPr lang="th-TH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โมริ </a:t>
            </a:r>
            <a:r>
              <a:rPr lang="en-US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การแสดงตอนแรกโมริรู้สึกกลัวและก็ตื่นเต้น กลัวว่าเราจะแสดงถูกไหมจะผ่านหรือเปล่า แต่หลังจากจับไปเรื่อยๆ กลับสนุกอยากจับไปเรื่อยๆ รู้สึกตื่นเต้นเข้าอีกมีคนมาขอเรา</a:t>
            </a:r>
            <a:r>
              <a:rPr lang="th-TH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ถ่ายรูป</a:t>
            </a:r>
          </a:p>
          <a:p>
            <a:pPr marL="0" indent="0">
              <a:buNone/>
            </a:pPr>
            <a:r>
              <a:rPr lang="th-TH" sz="16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 </a:t>
            </a:r>
            <a:r>
              <a:rPr lang="en-US" sz="16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มีคนสนใจเยอะมากถ่ายรูปกันใหญ่เลยแบบคนนั้นเป็นผู้ร้ายจริงๆ มีนักข่าวหรือมีบุคลทั่วไปมาตามขอถ่ายรูป  55 สนุกดี </a:t>
            </a:r>
            <a:endParaRPr lang="en-US" sz="1600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th-TH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เรื่องที่ 2คือเรื่องเจ็บใจจากการ์ดรักษาความปลอดภัยในงาน </a:t>
            </a:r>
          </a:p>
          <a:p>
            <a:pPr marL="0" indent="0">
              <a:buNone/>
            </a:pPr>
            <a:r>
              <a:rPr lang="th-TH" sz="16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 </a:t>
            </a:r>
            <a:r>
              <a:rPr lang="en-US" sz="16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แล้วเขาก็ไมพูดดีๆกับเราเลย วันแรกที่เราจะไปตั่ง </a:t>
            </a:r>
            <a:r>
              <a:rPr lang="th-TH" sz="1600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บูธ</a:t>
            </a:r>
            <a:r>
              <a:rPr lang="th-TH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มันไล่เรา </a:t>
            </a:r>
            <a:endParaRPr lang="th-TH" sz="1600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th-TH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เรื่องที่ 3 คือเรื่องปาร์ตี้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pants NO problem of sex worker </a:t>
            </a:r>
            <a:r>
              <a:rPr lang="th-TH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เราคิดว่าเขาไม่ใส่กันจริงๆ ที่ไหนได้ ใส่ทุกคน คิดว่าเป็นการประกวดเสียมากกว่า ทั้งหญิงทั้งชายแต่ล่ะคนใส่แบบที่ </a:t>
            </a:r>
            <a:r>
              <a:rPr lang="en-US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sexy </a:t>
            </a:r>
            <a:r>
              <a:rPr lang="th-TH" sz="1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และแตกต่างกันออกไป  แปลกหูแปลกดา ไม่เคยเห็นเลยจริง </a:t>
            </a:r>
            <a:endParaRPr lang="th-TH" sz="1600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th-TH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เรื่องที่ 4 คือเรื่องไปเที่ยว </a:t>
            </a:r>
            <a:r>
              <a:rPr lang="th-TH" sz="16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ช็</a:t>
            </a:r>
            <a:r>
              <a:rPr lang="th-TH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อปปิ้ง ช่วงหน้าลดราคา และเก็บ</a:t>
            </a:r>
            <a:r>
              <a:rPr lang="th-TH" sz="1600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แบ็ค</a:t>
            </a:r>
            <a:r>
              <a:rPr lang="th-TH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เบอร์รี่ระหว่างทาง</a:t>
            </a:r>
          </a:p>
          <a:p>
            <a:pPr marL="0" indent="0">
              <a:buNone/>
            </a:pPr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ไหม </a:t>
            </a:r>
            <a:r>
              <a:rPr lang="en-US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กัญชาของเราที่ใส่ในทุกๆอย่างที่เรากินไม่ว่าจะเป็น กาแฟ  ไอ</a:t>
            </a:r>
            <a:r>
              <a:rPr lang="th-TH" sz="16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ติม</a:t>
            </a:r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เค้ก  คุกกี้  เครื่องดื่มชูกำลัง และเบียร์ ความจริงเราไม่จำเป็นต้องสูบเลยแค่เดินผ่านก็เคลิ้มได้เลย</a:t>
            </a:r>
          </a:p>
          <a:p>
            <a:pPr marL="0" indent="0">
              <a:buNone/>
            </a:pPr>
            <a:r>
              <a:rPr lang="th-TH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โมริ </a:t>
            </a:r>
            <a:r>
              <a:rPr lang="en-US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ที่ทำงานของ</a:t>
            </a:r>
            <a:r>
              <a:rPr lang="en-US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sex worker </a:t>
            </a:r>
            <a:r>
              <a:rPr lang="th-TH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ที่เป็นช่องหน้าต่าง รู้สึกตื่นเต้น  รู้สึกว่าการตีตราที่น้อยเพราะการทำงานที่ถูกกฎหมาย</a:t>
            </a:r>
          </a:p>
          <a:p>
            <a:pPr marL="0" indent="0">
              <a:buNone/>
            </a:pPr>
            <a:r>
              <a:rPr lang="th-TH" sz="16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 </a:t>
            </a:r>
            <a:r>
              <a:rPr lang="en-US" sz="16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6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น้ำชอบรถไฟ กับการเดินทางไปที่ต่างๆที่เราซื้อตั๋วเพียงครั้งเดียว ไปไหนก็ได้</a:t>
            </a:r>
          </a:p>
          <a:p>
            <a:pPr marL="0" indent="0">
              <a:buNone/>
            </a:pPr>
            <a:r>
              <a:rPr lang="th-TH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โมริ </a:t>
            </a:r>
            <a:r>
              <a:rPr lang="en-US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ทางกลับที่พักเรามี </a:t>
            </a:r>
            <a:r>
              <a:rPr lang="en-US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Brake Berry</a:t>
            </a:r>
            <a:r>
              <a:rPr lang="th-TH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ป่าขึ้นเต็มไปหมดเลย เป็นครั้งแรกที่ได้เห็นต้นของมันกว่าจะเก็บได้แต่ล่ะลูกได้แผลเต็มตัวเลย แต่ก็มีความสุขในการเก็บนะคะ ส่วนมากเราเก็บกันมากว่า</a:t>
            </a:r>
            <a:r>
              <a:rPr lang="th-TH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กิน</a:t>
            </a:r>
          </a:p>
          <a:p>
            <a:pPr marL="0" indent="0">
              <a:buNone/>
            </a:pPr>
            <a:r>
              <a:rPr lang="th-TH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เรื่องที่5 คือการเดินทางของโมริ และน้ำ </a:t>
            </a:r>
          </a:p>
          <a:p>
            <a:pPr marL="0" indent="0">
              <a:buNone/>
            </a:pPr>
            <a:r>
              <a:rPr lang="th-TH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ที่ไม่มี</a:t>
            </a:r>
            <a:r>
              <a:rPr lang="th-TH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วันลืม </a:t>
            </a:r>
            <a:r>
              <a:rPr lang="th-TH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“การ</a:t>
            </a:r>
            <a:r>
              <a:rPr lang="th-TH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เดินทางไปทวีปยุโรปครั้งแรกด้วย </a:t>
            </a:r>
            <a:r>
              <a:rPr lang="en-US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passport </a:t>
            </a:r>
            <a:r>
              <a:rPr lang="th-TH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ของตัวเอง ที่ตอนแรกโมริไม่มีความ มั่นใจว่าจะไป</a:t>
            </a:r>
            <a:r>
              <a:rPr lang="th-TH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</a:t>
            </a:r>
          </a:p>
          <a:p>
            <a:pPr marL="0" indent="0">
              <a:buNone/>
            </a:pPr>
            <a:endParaRPr lang="th-TH" sz="16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th-TH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329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4736" y="146917"/>
            <a:ext cx="10515600" cy="725920"/>
          </a:xfrm>
        </p:spPr>
        <p:txBody>
          <a:bodyPr/>
          <a:lstStyle/>
          <a:p>
            <a:pPr algn="ctr"/>
            <a:r>
              <a:rPr lang="th-TH" dirty="0" smtClean="0"/>
              <a:t>สรุป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049483"/>
            <a:ext cx="10515600" cy="4078330"/>
          </a:xfrm>
        </p:spPr>
        <p:txBody>
          <a:bodyPr>
            <a:normAutofit/>
          </a:bodyPr>
          <a:lstStyle/>
          <a:p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งานเอดส์ที่ควรเป็นเรื่องของชีวิตคน  สิทธิ  การเข้าถึงการรักษา  และวิถีชีวิตของคน กับชุมชนรวมทั้งวัฒนธรรม กลายเป็นเพียงแค่งานที่ให้ความสำคัญต่อบริษัทยา  นักวิชาการ  นักวิจัย  และหมอ รวมทั้งแหล่งทุนเท่านั้นที่มีความสำคัญ  นอกจากนั้นมันยังกลายเป็นการประชุมเชิงธุรกิจ  การประจบเอาใจแหล่งทุนและบริษัทยา</a:t>
            </a:r>
          </a:p>
          <a:p>
            <a:pPr marL="0" indent="0">
              <a:buNone/>
            </a:pP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เกิดการแบ่งแยกกันอย่างชัดเจน  รวมไปถึงการกีดกันระหว่าคนจนกับคนรวย คนมีอำนาจ และชุมชน</a:t>
            </a:r>
          </a:p>
          <a:p>
            <a:pPr marL="0" indent="0">
              <a:buNone/>
            </a:pP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เพียง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แค่ยามที่เฝ้าประตูยังมีอำนาจในการจัดการคนที่ไม่ชอบด้วยการโยนออกมาจากที่ประชุม 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ว่าคนนั้นจะเป็นเพียงผู้หญิงที่ไม่มีอาวุธใดๆก็ตาม</a:t>
            </a:r>
          </a:p>
          <a:p>
            <a:pPr marL="0" indent="0">
              <a:buNone/>
            </a:pP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คนในหมู่บ้านโลกเป็นเหมือนส่วนเกินที่ถูกรังเกียจ  ถูกจับแยก  ห้ามเข้าถึงแม้จะผ่านกิจกรรมแต่ก็ไม่มีบัตรผ่านใดๆให้ ยกเว้นแต่จะจ่ายเงินซื้อเท่านั้น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</a:t>
            </a:r>
          </a:p>
          <a:p>
            <a:pPr marL="0" indent="0">
              <a:buNone/>
            </a:pP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ครั้งต่อไปที่จะจัดในประเทศอเมริกาเริ่มมีหลายกระแสที่ต่อต้านและต้องการคว่ำบาตรการประชุมนี้ </a:t>
            </a:r>
          </a:p>
          <a:p>
            <a:pPr marL="0" indent="0">
              <a:buNone/>
            </a:pPr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แต่อย่างไรการไปครั้งนี้นับเป็นประสบการณ์ที่ยากจะลืมหลายเรื่อง  มีทั้งความสุข ความโกรธ เสียงหัวเราะ ความเหนื่อย  การโอดครวญ เรื่องตื่นเต้น และเพลงใหม่ๆพร้อมสิ่งลี้ลับในกลุ่มพวกเรา..... “ฉันเดินในป่า  ล้า..ลา..ล้า.ลา..”</a:t>
            </a:r>
          </a:p>
          <a:p>
            <a:pPr marL="0" indent="0">
              <a:buNone/>
            </a:pP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การตัดสินใจร่วมการประชุมครั้งนี้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529754" y="987425"/>
            <a:ext cx="4825634" cy="5189539"/>
          </a:xfrm>
        </p:spPr>
        <p:txBody>
          <a:bodyPr>
            <a:normAutofit/>
          </a:bodyPr>
          <a:lstStyle/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เดินทางเพื่อเข้าร่วมประชุมงานเอดส์นานาชาติ 2018 เป็นครั้งแรกในรอบ 12 ปีที่ผ่านมา จากครั้งสุดท้ายที่ประเทศแม็กซิโก  ที่เราเห็นถึงการแบ่งแยกอย่างชัดเจนระหว่างนักวิชาการ  และชุมชนหมู่บ้านโลก  แต่ครั้งนี้เราต้องไปเพราะมีองค์กรอื่นกำลังจะนำ”กิจกรรมตำรวจจับถุงยาง”ซึ่งเป็นกิจกรรมรณรงค์ของเราในการเรียกร้องการยุติการจับพนักงานบริการโดยใช้ถุงยางอนามัยเป็นหลักฐาน  ซึ่งทำให้พนักงานบริการไม่มีสิทธิมีอุปกรณ์ในการทำงานที่ปลอดภัยไปทำ  และการทำของเขาไม่ใช่เชิงการรณรงค์ในแบบของเรา  นั้นทำให้เอ็มพาวเวอร์ตัดสินใจที่จะไปร่วมงานประชุมเอดส์ในครั้งนี้  นอกจากกิจกรรมนี้แล้วเรายังมีบูธของเอ็มพาวเวอร์ และกิจกรรม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workshop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หาคำตอบเรื่องการทดลองยา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ในเพื่อนๆกลุ่มพนักงานบริการ</a:t>
            </a:r>
          </a:p>
          <a:p>
            <a:pPr marL="0" indent="0">
              <a:buNone/>
            </a:pPr>
            <a:endParaRPr lang="en-US" dirty="0"/>
          </a:p>
          <a:p>
            <a:pPr algn="r"/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15" y="1219200"/>
            <a:ext cx="4613021" cy="42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135083"/>
            <a:ext cx="10515600" cy="789708"/>
          </a:xfrm>
        </p:spPr>
        <p:txBody>
          <a:bodyPr/>
          <a:lstStyle/>
          <a:p>
            <a:r>
              <a:rPr lang="en-US" dirty="0" smtClean="0"/>
              <a:t>Security</a:t>
            </a:r>
            <a:r>
              <a:rPr lang="th-TH" dirty="0" smtClean="0"/>
              <a:t> กับหมู่บ้านโลกและการประชุม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028701"/>
            <a:ext cx="10515600" cy="2042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กิจกรรม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ที่เราทำในงานเอดส์นอกจาก “กิจกรรมตำรวจจับถุงยาง” แล้วเรายังมีบูธของเราในหมู่บ้านโลก  โดยปรกติงานประชุมแบบนี้มักจะมีอาสาสมัครเป็นคนคอยช่วยเหลือและดูแลคนที่มาร่วมประชุม  มีบ้างที่จะมี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Security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คอยช่วยอีกส่วนในเวลาที่คนใหญ่คนโตมา  หรืออะไรที่เหลือกว่าแรงของอาสาสมัครเช่นเกิดเหตุร้ายแรง  แต่การประชุมครั้งนี้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Security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กลับทำตัวเป็นตำรวจ วางอำนาจ ข่มขู่ผู้เข้าร่วมประชุม และกระทำความรุนแรงถึงขั้นโยนผู้เข้าร่วมประชุมออกมา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อวดอำนาจ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อย่างเต็มที่ ไม่สนใจว่าอีกฝ่ายจะเป็นเพียงผู้หญิงที่ไม่มีอาวุธ  ความเลวร้ายแบบนี้ไม่น่ามีให้เห็นหรือเกิดขึ้นในการประชุมเพื่อชีวิต และสิทธิของ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</a:t>
            </a:r>
          </a:p>
          <a:p>
            <a:pPr marL="0" indent="0">
              <a:buNone/>
            </a:pPr>
            <a:r>
              <a:rPr lang="th-TH" sz="1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ผึ้งเห็นว่า </a:t>
            </a:r>
            <a:r>
              <a:rPr lang="en-US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security  </a:t>
            </a:r>
            <a:r>
              <a:rPr lang="th-TH" sz="1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ให้รู้สึก</a:t>
            </a:r>
            <a:r>
              <a:rPr lang="th-TH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ไม่ปลอดภัย รู้สึกอึดอัดเพราะมี</a:t>
            </a:r>
            <a:r>
              <a:rPr lang="th-TH" sz="12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</a:t>
            </a:r>
            <a:r>
              <a:rPr lang="th-TH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ค้นพวกเรา  รู้สึกไม่สะดวกเพราะถูกจับตาตลอด  การ์ด ปฏิบัติกับพวกเราเหมือนเราเป็นผู้ร้าย</a:t>
            </a:r>
            <a:endParaRPr lang="en-US" sz="1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th-TH" sz="12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โมริเห็นว่า  </a:t>
            </a:r>
            <a:r>
              <a:rPr lang="en-US" sz="12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th-TH" sz="12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ตั้งแต่วันแรกที่ได้เจอถึงวันสุดท้ายที่อยู่งานเอดส์  คิดว่าทางผู้จัดงานเอดส์ต้องการที่จะจ้างคนมาดูแลเรื่องความปลอดภัยหรือต้องการจ้างคนมาวางอำนาจ กับผู้เข้าร่วมงานเอดส์กันแน่ </a:t>
            </a:r>
            <a:endParaRPr lang="th-TH" sz="1200" dirty="0" smtClean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าเห็นร่วมกันว่าน่าจะต้องรายงานเรื่องนี้ไปยังคณะผู้จัดการประชุมเอดส์ครั้งนี้เพื่อต่อไปจะต้องไม่มีเหตุการณ์อย่างนี้เกิดขึ้นอีก  </a:t>
            </a:r>
            <a:endParaRPr lang="th-TH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4" y="2991903"/>
            <a:ext cx="5224563" cy="3491294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1" y="2991903"/>
            <a:ext cx="4774329" cy="358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0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145473"/>
            <a:ext cx="10515600" cy="904009"/>
          </a:xfrm>
        </p:spPr>
        <p:txBody>
          <a:bodyPr>
            <a:normAutofit/>
          </a:bodyPr>
          <a:lstStyle/>
          <a:p>
            <a:r>
              <a:rPr lang="th-TH" dirty="0" smtClean="0"/>
              <a:t>การแบ่งแยกของการประชุม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246908"/>
            <a:ext cx="10515600" cy="5153891"/>
          </a:xfrm>
        </p:spPr>
        <p:txBody>
          <a:bodyPr>
            <a:normAutofit lnSpcReduction="10000"/>
          </a:bodyPr>
          <a:lstStyle/>
          <a:p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การแบ่งแยกยังคงมีมากขึ้นเรื่อยๆ เริ่มจากการที่ผู้เข้าร่วมจะต้องมีเงินเป็นค่าลงทะเบียน 800 ยูโร ทั้งที่เราได้รับคัดเลือกให้ไปทำกิจกรรมที่นั้นถึง 3 กิจกรรมด้วยกัน แต่ไม่มีการให้ทุนใดๆ แม้แต่ค่าลงทะเบียน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เหมือนพยามกีดกันระหว่างคนจนกับคนรวย</a:t>
            </a:r>
          </a:p>
          <a:p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แยกพื้นที่อย่างชัดเจนในการจัดงาน เอดส์ ที่อัมสเตอร์ดัม เท่าที่เห็นและสังเกตเขาจะแบ่งกันเป็น 3 โซน คือ </a:t>
            </a:r>
            <a:endParaRPr lang="th-TH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โซน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หมอ  2.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โซนของบริษัท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ยา3.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โซนของชุมชน </a:t>
            </a:r>
            <a:endParaRPr lang="th-TH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ถึง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การประชุมวิชาการที่ต้องผ่านการตรวจ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บัตรตรวจค้นกระเป๋าของ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Security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ทุกจุด ผ่านประตูแล้ว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จะขึ้นบันไดไปยังห้องประชุมก็จะถูกตรวจอีก  การเข้าในส่วนของบริษัทยา ก็ต้อง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ในวันแรก ที่หมู่บ้านโลกก็ยังมี  มีการค้นกระเป๋าทุกครั้งที่เข้าออก  มีการแบ่งแยกทุกอย่างชัดเจน  ไม่ทราบว่าเพื่อ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อะไร? ยังคงเป็นคำถามที่ค้างคาใจเป็นอย่างมาก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โมริ </a:t>
            </a:r>
            <a:r>
              <a:rPr lang="en-US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มันไม่เหมือนกับสิ่งที่เข้าจัดให้มีงานประชุมเอดส์นี้ขึ้นเลย ที่จะให้กลุ่มของนักวิชาการ หมอ บริษัทยา และกลุ่มชุมชนเข้าถึงกัน และทำงานร่วมกัน ทราบถึงปัญหาที่เกิดขึ้น และหาแนวทางการแก้ไขหรือหาทางออกร่วมกัน แต่กลับกลายเป็นการแบ่งแยกชนชั้น และเกิดการตีตรากันเอง และเป็นเหมือนธุรกิจการหาเงินสำหรับผู้จัดงานเอดส์นี้มากกว่า ถ้าไม่มีเงิน ไม่</a:t>
            </a:r>
            <a:r>
              <a:rPr lang="th-TH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มีการสนับสนุนก็ไม่</a:t>
            </a:r>
            <a:r>
              <a:rPr lang="th-TH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มีสิทธิเข้าร่วมงานนี้</a:t>
            </a:r>
            <a:r>
              <a:rPr lang="th-TH" sz="1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ได้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6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น้ำ  </a:t>
            </a:r>
            <a:r>
              <a:rPr lang="en-US" sz="16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 </a:t>
            </a:r>
            <a:r>
              <a:rPr lang="th-TH" sz="1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อย่างเราไม่มีป้ายที่ชื้อเข้างานประชุมจะเข้าออกแต่ล่ะที่ก็ลำบากต้องระแวงกลัวเขาไม่ให้เราเข้า กลัวเขาจำหน้าเรา</a:t>
            </a:r>
            <a:r>
              <a:rPr lang="th-TH" sz="16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ไม่ได้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h-TH" sz="16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th-TH" sz="16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สิ่งที่ทำให้คิดอย่างหนึ่งก็คือเรื่อง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HIV/Aids </a:t>
            </a:r>
            <a:r>
              <a:rPr lang="th-TH" sz="16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ในปัจจุบัน  มีเพียงตรวจเลือด กินยา และการทดลอง ในส่วนของวิถีชีวิต ชุมชน ศาสนา ที่เคยเป็นมาแทบไม่เหลือแล้ว การ</a:t>
            </a:r>
            <a:r>
              <a:rPr lang="th-TH" sz="16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ประชุมเรื่องเอดส์มีความชัดเจนในการแบ่งแยกไม่เพียงแค่เรื่องของพื้นที่การจัดประชุม  และกำลังรวมไปถึงผู้ที่เข้าร่วมประชุมที่ต้องมีกำลังทรัพย์ถึงจะเข้าได้  ครั้งหน้ามีการจัดประชุมที่ประเทศสหรัฐอเมริกา เพียงเท่านี้ก็มองเห็นแล้วว่ากีดกันคนเข้าร่วมที่เป็นเจ้าของปัญหาอย่างชัดเจน  ในอนาคตคงเป็นการประชุมที่จะมีเพียงหมอ  ผู้ทำวิจัย และบริษัทยาเท่านั้นที่จะสามารถเข้าร่วมได้  เพราะชุมชนไม่ได้มีความสำคัญใดๆอีกต่อไป  แต่จะคงไว้เพียงแค่ให้เป็นธุรกิจบนชีวิตคนเพียงอย่างเดียว.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0865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93673" cy="1325563"/>
          </a:xfrm>
        </p:spPr>
        <p:txBody>
          <a:bodyPr/>
          <a:lstStyle/>
          <a:p>
            <a:r>
              <a:rPr lang="en-US" b="1" dirty="0" smtClean="0"/>
              <a:t>HIV / Aids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362634"/>
            <a:ext cx="4468906" cy="4920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แปลกใจเลยหากการประชุมเอดส์ในอนาคตจะมีเพียงนักวิชาการ หมอ หรือคนทำวิจัย กับบริษัทยาเท่านั้น การมีเงินทุนระดับโลกที่ทำให้ชุมชนแตกแยก  ทำให้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กลายเป็นลูกน้องหมอ กับนักเก็บสถิติ บีบบังคับองค์กรต่างๆด้วยเงินทุน  กลุ่มเป้าหมายกลายเป็นเหยื่อทดลองยา  กลายเป็นเครื่องมือวัดสถิติการติดเชื้อ  การต่อสู้เพื่อลดการตีตรา  การต่อสู้เพื่อสิทธิ และการเข้าถึงยากับการรักษาหายไปการที่องค์กรต่างๆลุกขึ้นมาทำคลินิกไม่ได้ช่วยใครเลยกลับทำให้ทุกอย่างแย่ลง เมื่อเงินทุนหมด ปัญหาการตีตรา การดูถูกจากสถานพยาบาลไม่ได้แก้ปัญหา  การบังคับตรวจยังคงอยู่  สิทธิการเข้าถึงยาในตอนนั้นคงเป็นไปตามเม็ดเงินในมือ เพราะเรื่อง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HIV/Aids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ไม่ใช่เรื่องของชีวิตอีกต่อไป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แล้ว  สิ่งที่น่ากลัวคือการทดลองเรื่องยา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PrEP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กำลังมุ่งเป้ามาทำในกลุ่มพนักงานบริการมีหลายพื้นที่ที่ได้เริ่มทำแล้ว ในอนาคตของพนักงานบริการอาจจะมีกฎบาร์ที่เพิ่มขึ้นว่าต้องกิน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ถึงจะสามารถทำงาน หรือรับเงินเดือนได้  โดยไม่สนใจสุขภาพหรือชีวิตของเรา  พนักงานบริการหลายประเทศไม่เห็นด้วยโดยเฉพาะประเทศบราซิลที่ต่อต้านเรื่องนี้อย่าง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ชัดเจน</a:t>
            </a:r>
            <a:endParaRPr lang="th-TH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3" y="242763"/>
            <a:ext cx="1952028" cy="976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43" y="2376321"/>
            <a:ext cx="5571074" cy="37173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33871" y="560439"/>
            <a:ext cx="540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ผึ้งคิดว่า </a:t>
            </a:r>
            <a:r>
              <a:rPr lang="en-US" sz="1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th-TH" sz="14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โครงการนี้ทำให้พนักงานเซ็กเวอร์เป็นหนูทดลองกับยา</a:t>
            </a:r>
            <a:endParaRPr lang="en-US" sz="14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โมริ  </a:t>
            </a: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th-TH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โมริคิดว่าไม่เห็นด้วยที่จะใช้ยาเพรบในกลุ่มของ พนักงานบริการ เพราะมันจะเป็นการตีตราเพิ่ม และถูกมองว่าเป็นตัวแพร่เชื้อ</a:t>
            </a:r>
          </a:p>
          <a:p>
            <a:r>
              <a:rPr lang="th-TH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ไม่มีใครรับรองให้กับเราได้เลยว่าหลังการทดลอง  พนักงานบริการจะได้อะไร</a:t>
            </a: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th-TH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เข้าถึงยาได้หรือไม่</a:t>
            </a: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th-TH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และยานี้จะสามารถใช้ได้ผลกับผู้หญิงจริงหรือ</a:t>
            </a: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th-TH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แล้วผู้หญิงที่ท้องจะไม่ได้ผลกระทบหรือ</a:t>
            </a: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???..  </a:t>
            </a:r>
            <a:r>
              <a:rPr lang="th-TH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หลากหลายคำถามที่ยังไม่คำตอบอย่างชัดเจน แต่การทดลองกลับดำเนินการไปแล้ว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76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ตำรวจ</a:t>
            </a:r>
            <a:r>
              <a:rPr lang="th-TH" dirty="0" smtClean="0"/>
              <a:t>จับ</a:t>
            </a:r>
            <a:r>
              <a:rPr lang="th-TH" dirty="0" smtClean="0"/>
              <a:t>ถุงยางเป็นหลักฐานสงสัยค้าประเวณี </a:t>
            </a:r>
            <a:r>
              <a:rPr lang="en-US" dirty="0" smtClean="0"/>
              <a:t>!!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875">
            <a:off x="5450169" y="1199284"/>
            <a:ext cx="7042052" cy="572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0" y="1809471"/>
            <a:ext cx="4957482" cy="450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4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72" y="1277815"/>
            <a:ext cx="6539557" cy="436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6998676" y="1126515"/>
            <a:ext cx="5035061" cy="529773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dirty="0" smtClean="0"/>
          </a:p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กิจกรรมตำรวจจับถุงยางของเอ็มพาวเวอร์ได้รับการยอมรับว่าเป็นกิจกรรมที่ดีที่สุดในหมู่บ้านโลก  เราจับคนทั้งหมดกว่า160 คน ทลายบูธ 8 บูธ เก็บถุงยางได้กว่า1,000 ชิ้น บางครั้งมีล่อซื้อ  บางครั้งมีการยัดหลักฐาน เป็นกิจกรรมที่สร้างให้คนเข้าใจว่าตำรวจยังคงใช้ถุงยางเป็นหลักฐานในการค้าประเวณีในหลายประเทศทั่วโลก  หลายคนตกใจกับสิ่งที่เกิดขึ้น ทำให้มีคนเซ็นสนับสนุนร่วมกับเราในข้อเรียกร้องมากกว่า 200 คน  และในวันสุดท้ายเราได้ยื่นข้อเรียกร้องพร้อมรายชื่อผู้สนับสนุนให้กับ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GF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หรือโกเบอร์ฟันท์ และ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UNAIDS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เพื่อติดตามทวงถาม</a:t>
            </a:r>
          </a:p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ตารางเวลาของเอกสารที่จะนำเสนอโดยกองทุนโลกและ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UNAIDS:</a:t>
            </a:r>
          </a:p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จำนวนประเทศที่มีหรือกำลังอยู่ในขั้นตอนของการทำให้งานบริการไม่ผิดกฎหมาย(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decriminalizing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จำนวนการประชุมร่วมกับรัฐบาลในเรื่องการบอกเลิกการเอาผิดพนักงานบริการ</a:t>
            </a:r>
          </a:p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จำนวนประเทศที่บังคับใช้นโยบายต่อต้านการใช้ถุงยางอนามัยเป็นหลักฐานหรือเป็นเหตุให้เกิดความสงสัยเกี่ยวกับการค้าประเวณี</a:t>
            </a:r>
          </a:p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บันทึกจำนวนกองทุนทั่วโลกที่ซื้อถุงยางอนามัยที่ตำรวจยึดและนำคืนมาได้สำเร็จ</a:t>
            </a:r>
          </a:p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นโยบายห้ามใช้ถุงยางอนามัยเป็นหลักฐานรวมอยู่ในข้อกำหนดขั้นพื้นฐานสำหรับการเข้ารับทุน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Global Fund</a:t>
            </a:r>
          </a:p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งานจากสื่อต่างๆแสดงให้เห็นชัดเจนว่าคุณได้ให้การสนับสนุนอย่างสม่ำเสมอและเป็นแกนนำในการบอกเลิกเอาผิดพนักงานบริการ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8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61" y="411478"/>
            <a:ext cx="8921262" cy="595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1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1337"/>
            <a:ext cx="9833047" cy="554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00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2263</Words>
  <Application>Microsoft Office PowerPoint</Application>
  <PresentationFormat>Custom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ธีมของ Office</vt:lpstr>
      <vt:lpstr>PowerPoint Presentation</vt:lpstr>
      <vt:lpstr>การตัดสินใจร่วมการประชุมครั้งนี้</vt:lpstr>
      <vt:lpstr>Security กับหมู่บ้านโลกและการประชุม</vt:lpstr>
      <vt:lpstr>การแบ่งแยกของการประชุม</vt:lpstr>
      <vt:lpstr>HIV / Aids</vt:lpstr>
      <vt:lpstr>ตำรวจจับถุงยางเป็นหลักฐานสงสัยค้าประเวณี !!</vt:lpstr>
      <vt:lpstr>PowerPoint Presentation</vt:lpstr>
      <vt:lpstr>PowerPoint Presentation</vt:lpstr>
      <vt:lpstr>PowerPoint Presentation</vt:lpstr>
      <vt:lpstr>สื่อต่างๆ</vt:lpstr>
      <vt:lpstr>PowerPoint Presentation</vt:lpstr>
      <vt:lpstr>PowerPoint Presentation</vt:lpstr>
      <vt:lpstr>สรุปงานประชุมเอดส์นานาชาติ 2018  กับสิ่งที่จำไม่ลืม</vt:lpstr>
      <vt:lpstr>สรุป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com01</dc:creator>
  <cp:lastModifiedBy>ADMIN</cp:lastModifiedBy>
  <cp:revision>32</cp:revision>
  <dcterms:created xsi:type="dcterms:W3CDTF">2018-07-31T09:21:51Z</dcterms:created>
  <dcterms:modified xsi:type="dcterms:W3CDTF">2018-08-14T04:09:40Z</dcterms:modified>
</cp:coreProperties>
</file>